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There are lots of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for people to do at this time of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day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comes,family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members get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get ready for a big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 moon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cakes,and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watch the dragon and lion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always have great fun during the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2492896"/>
            <a:ext cx="1345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activities</a:t>
            </a:r>
            <a:endParaRPr lang="zh-CN" altLang="en-US" dirty="0"/>
          </a:p>
        </p:txBody>
      </p:sp>
      <p:sp>
        <p:nvSpPr>
          <p:cNvPr id="4" name="内容占位符 13"/>
          <p:cNvSpPr txBox="1"/>
          <p:nvPr/>
        </p:nvSpPr>
        <p:spPr bwMode="auto">
          <a:xfrm>
            <a:off x="334566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句意：每年的这个时候有很多活动可供人们参加。根据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lots of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people to do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together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ready for a big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moon cakes, and watch the dragon and lion shows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和首字母提示可知，此处指中秋节的活动，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，是可数名词；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后面接可数名词复数。故填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There are lots of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for people to do at this time of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day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comes,family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members get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get ready for a big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 moon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cakes,and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watch the dragon and lion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always have great fun during the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2501522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When</a:t>
            </a:r>
            <a:endParaRPr lang="zh-CN" altLang="en-US" dirty="0"/>
          </a:p>
        </p:txBody>
      </p:sp>
      <p:sp>
        <p:nvSpPr>
          <p:cNvPr id="4" name="内容占位符 14"/>
          <p:cNvSpPr txBox="1"/>
          <p:nvPr/>
        </p:nvSpPr>
        <p:spPr bwMode="auto">
          <a:xfrm>
            <a:off x="360854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句意：当这一天到来的时候，家人聚在一起。根据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day comes, family members get together”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和首字母提示可知，此处应用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There are lots of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for people to do at this time of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day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comes,family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members get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get ready for a big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 moon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cakes,and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watch the dragon and lion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always have great fun during the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8662" y="2492896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dinner</a:t>
            </a:r>
            <a:endParaRPr lang="zh-CN" altLang="en-US" dirty="0"/>
          </a:p>
        </p:txBody>
      </p:sp>
      <p:sp>
        <p:nvSpPr>
          <p:cNvPr id="4" name="内容占位符 15"/>
          <p:cNvSpPr txBox="1"/>
          <p:nvPr/>
        </p:nvSpPr>
        <p:spPr bwMode="auto">
          <a:xfrm>
            <a:off x="360854" y="296889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句意：他们准备一顿丰盛的晚餐，吃月饼，看龙狮表演。根据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get ready for a big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和首字母提示可知，中秋节要准备一顿丰盛的晚餐，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dinner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正餐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，是名词。故填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dinner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57624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本文主要介绍了中国的传统节日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中秋节。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65" y="764704"/>
            <a:ext cx="10602683" cy="1139842"/>
          </a:xfrm>
          <a:prstGeom prst="rect">
            <a:avLst/>
          </a:prstGeom>
        </p:spPr>
      </p:pic>
      <p:pic>
        <p:nvPicPr>
          <p:cNvPr id="6" name="语篇导航-DA.eps" descr="id:21474864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128659"/>
            <a:ext cx="1787525" cy="4362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07507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根据短文内容及所给首字母提示写出所缺单词，使短文意思完整，每空一词。</a:t>
            </a: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Mid-Autumn Festival is also called the Moon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on the 15th day of the 8th lunar month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农历月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moon is the fullest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brightest,so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day as the Mid-Autumn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 has a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more than 1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31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067" y="821756"/>
            <a:ext cx="3489423" cy="4570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26654" y="3931315"/>
            <a:ext cx="12811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celebrate</a:t>
            </a:r>
            <a:endParaRPr lang="zh-CN" altLang="en-US" sz="2200" dirty="0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4363363"/>
            <a:ext cx="1148584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句意：中国人在秋天的农历八月十五庆祝它。根据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Mid-Autumn Festival is also called the Moon Festival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on the 15th day of the 8th lunar month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农历月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autumn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和首字母提示可知，此处指庆祝中秋节，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庆祝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，动词，句子时态为一般现在时，主语为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复数，故此处动词用原形。故填 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根据短文内容及所给首字母提示写出所缺单词，使短文意思完整，每空一词。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Mid-Autumn Festival is also called the Moon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on the 15th day of the 8th lunar month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农历月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moon is the fullest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brightest,so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day as the Mid-Autumn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 has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more than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3771788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consider</a:t>
            </a:r>
            <a:endParaRPr lang="zh-CN" altLang="en-US" dirty="0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42210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45150" algn="l"/>
                <a:tab pos="6546850" algn="l"/>
                <a:tab pos="9861550" algn="l"/>
              </a:tabLs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句意：在这一天，月亮是最圆、最亮的，所以人们把这一天当作中秋节。根据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 day as the Mid-Autumn Festival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及首字母提示可知，此处表示把这一天当作中秋节。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consider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，是固定用法，句子时态为一般现在时，主语为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复数，故此处动词用原形。故填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consider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根据短文内容及所给首字母提示写出所缺单词，使短文意思完整，每空一词。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Mid-Autumn Festival is also called the Moon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on the 15th day of the 8th lunar month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农历月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moon is the fullest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brightest,so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day as the Mid-Autumn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 has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more than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33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.________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6760" y="371703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history</a:t>
            </a:r>
            <a:endParaRPr lang="zh-CN" altLang="en-US" dirty="0"/>
          </a:p>
        </p:txBody>
      </p:sp>
      <p:sp>
        <p:nvSpPr>
          <p:cNvPr id="5" name="内容占位符 8"/>
          <p:cNvSpPr txBox="1"/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句意：这个节日有一千多年的历史。根据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“more than 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000 years”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和首字母提示可知，此处指中秋节的历史，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history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，名词。故填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history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716280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Mid-Autumn Festival has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meaning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round moon stands for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reunion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far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home,the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moon makes them think of their loved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day,people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all look at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full moon in different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festival is not just about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reunion,and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 also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joy of harvesting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34044" y="3555764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special</a:t>
            </a:r>
            <a:endParaRPr lang="zh-CN" altLang="en-US" dirty="0"/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41490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句意：对中国人来说，中秋节有着特殊的意义。根据首字母提示和下文内容可知，中秋节有着特殊的意义，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special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特殊的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special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716280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Mid-Autumn Festival has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meaning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round moon stands for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reunion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far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home,the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moon makes them think of their loved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day,people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all look at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full moon in different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festival is not just about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reunion,and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 also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joy of harvesting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3555764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away</a:t>
            </a:r>
            <a:endParaRPr lang="zh-CN" altLang="en-US" dirty="0"/>
          </a:p>
        </p:txBody>
      </p:sp>
      <p:sp>
        <p:nvSpPr>
          <p:cNvPr id="5" name="内容占位符 10"/>
          <p:cNvSpPr txBox="1"/>
          <p:nvPr/>
        </p:nvSpPr>
        <p:spPr bwMode="auto">
          <a:xfrm>
            <a:off x="360854" y="407707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句意：对于那些远离家乡的人来说，月亮让他们想起了他们所爱的人。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far away from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远离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away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716280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Mid-Autumn Festival has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meaning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round moon stands for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reunion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far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home,the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moon makes them think of their loved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day,people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all look at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full moon in different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festival is not just about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reunion,and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 also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joy of harvesting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3615407"/>
            <a:ext cx="928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Times New Roman" panose="02020603050405020304" pitchFamily="18" charset="0"/>
              </a:rPr>
              <a:t> </a:t>
            </a:r>
            <a:r>
              <a:rPr lang="en-US" altLang="zh-CN" sz="2400" dirty="0">
                <a:ea typeface="Times New Roman" panose="02020603050405020304" pitchFamily="18" charset="0"/>
              </a:rPr>
              <a:t>same</a:t>
            </a:r>
            <a:endParaRPr lang="zh-CN" altLang="en-US" dirty="0"/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句意：在那一天，人们在不同的地方观看同一轮满月。根据常识可知，中秋节晚上人们共赏一轮明月。故填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716280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Mid-Autumn Festival has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meaning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round moon stands for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reunion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those far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home,the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moon makes them think of their loved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day,people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all look at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full moon in different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places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festival is not just about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reunion,and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 also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joy of harvesting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/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3573016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about</a:t>
            </a:r>
            <a:endParaRPr lang="zh-CN" altLang="en-US" dirty="0"/>
          </a:p>
        </p:txBody>
      </p:sp>
      <p:sp>
        <p:nvSpPr>
          <p:cNvPr id="4" name="内容占位符 12"/>
          <p:cNvSpPr txBox="1"/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句意：这个节日不仅仅是关于家人团聚，也是关于收获的快乐。根据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festival is not just about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joy of harvesting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收获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和首字母提示可知，此处表明中秋节的内在含义，即中秋节是关于家人团聚和收获的快乐。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，是介词。故填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1416</Words>
  <Application>Microsoft Office PowerPoint</Application>
  <PresentationFormat>自定义</PresentationFormat>
  <Paragraphs>46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